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30275213" cy="42803763"/>
  <p:notesSz cx="20566063" cy="29459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49C"/>
    <a:srgbClr val="3E61FE"/>
    <a:srgbClr val="3A58E7"/>
    <a:srgbClr val="3753D7"/>
    <a:srgbClr val="99CCFF"/>
    <a:srgbClr val="031F73"/>
    <a:srgbClr val="EAF2FA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607" autoAdjust="0"/>
  </p:normalViewPr>
  <p:slideViewPr>
    <p:cSldViewPr snapToGrid="0">
      <p:cViewPr>
        <p:scale>
          <a:sx n="23" d="100"/>
          <a:sy n="23" d="100"/>
        </p:scale>
        <p:origin x="976" y="-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1EF342-5150-41B0-8772-D913EE1124EB}" type="doc">
      <dgm:prSet loTypeId="urn:microsoft.com/office/officeart/2005/8/layout/b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232E95F-A002-44B8-905E-3566C69F98F3}">
      <dgm:prSet phldrT="[Text]" phldr="0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Ad hoc</a:t>
          </a:r>
        </a:p>
      </dgm:t>
    </dgm:pt>
    <dgm:pt modelId="{22E7C596-95F9-4222-B897-F60F53ED1BE2}" type="parTrans" cxnId="{54C18624-D844-4297-AFB9-6BDE236AF1D0}">
      <dgm:prSet/>
      <dgm:spPr/>
      <dgm:t>
        <a:bodyPr/>
        <a:lstStyle/>
        <a:p>
          <a:endParaRPr lang="en-US"/>
        </a:p>
      </dgm:t>
    </dgm:pt>
    <dgm:pt modelId="{5159E84E-9700-44F1-A97C-9627815F0631}" type="sibTrans" cxnId="{54C18624-D844-4297-AFB9-6BDE236AF1D0}">
      <dgm:prSet/>
      <dgm:spPr/>
      <dgm:t>
        <a:bodyPr/>
        <a:lstStyle/>
        <a:p>
          <a:endParaRPr lang="en-US"/>
        </a:p>
      </dgm:t>
    </dgm:pt>
    <dgm:pt modelId="{CE694207-6229-4716-BB72-B84E14293E44}">
      <dgm:prSet phldrT="[Text]" phldr="0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PPP</a:t>
          </a:r>
        </a:p>
      </dgm:t>
    </dgm:pt>
    <dgm:pt modelId="{D8E11646-8D4D-4A7C-BA2E-B1556EE49B2D}" type="parTrans" cxnId="{29B424AD-68B4-4B99-B6E0-0255A19700B8}">
      <dgm:prSet/>
      <dgm:spPr/>
      <dgm:t>
        <a:bodyPr/>
        <a:lstStyle/>
        <a:p>
          <a:endParaRPr lang="en-US"/>
        </a:p>
      </dgm:t>
    </dgm:pt>
    <dgm:pt modelId="{633019A0-2B0A-4684-9816-FD662542DEB9}" type="sibTrans" cxnId="{29B424AD-68B4-4B99-B6E0-0255A19700B8}">
      <dgm:prSet/>
      <dgm:spPr/>
      <dgm:t>
        <a:bodyPr/>
        <a:lstStyle/>
        <a:p>
          <a:endParaRPr lang="en-US"/>
        </a:p>
      </dgm:t>
    </dgm:pt>
    <dgm:pt modelId="{817B496A-6C73-4A5C-864F-5A06AC1F47EE}">
      <dgm:prSet phldrT="[Text]" phldr="0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ISRS</a:t>
          </a:r>
        </a:p>
      </dgm:t>
    </dgm:pt>
    <dgm:pt modelId="{B03CC755-2253-46E1-A51F-E177820FA069}" type="parTrans" cxnId="{25B52335-5ED1-4A73-80FC-4EB7CB4719F3}">
      <dgm:prSet/>
      <dgm:spPr/>
      <dgm:t>
        <a:bodyPr/>
        <a:lstStyle/>
        <a:p>
          <a:endParaRPr lang="en-US"/>
        </a:p>
      </dgm:t>
    </dgm:pt>
    <dgm:pt modelId="{2941F82F-6933-4AB1-9D4C-7B772226A0E5}" type="sibTrans" cxnId="{25B52335-5ED1-4A73-80FC-4EB7CB4719F3}">
      <dgm:prSet/>
      <dgm:spPr/>
      <dgm:t>
        <a:bodyPr/>
        <a:lstStyle/>
        <a:p>
          <a:endParaRPr lang="en-US"/>
        </a:p>
      </dgm:t>
    </dgm:pt>
    <dgm:pt modelId="{9FA83A03-7EEF-4381-9E9F-48D3ABE4F830}">
      <dgm:prSet phldrT="[Text]" phldr="0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Dedicated</a:t>
          </a:r>
        </a:p>
      </dgm:t>
    </dgm:pt>
    <dgm:pt modelId="{B2372AEF-8325-4ADF-87D7-0EEAB7BA0140}" type="parTrans" cxnId="{96D266D4-EF27-4AD6-8B66-41A85D0381B5}">
      <dgm:prSet/>
      <dgm:spPr/>
      <dgm:t>
        <a:bodyPr/>
        <a:lstStyle/>
        <a:p>
          <a:endParaRPr lang="en-US"/>
        </a:p>
      </dgm:t>
    </dgm:pt>
    <dgm:pt modelId="{B93FA476-225E-41D3-AD79-14FA0A4D0C76}" type="sibTrans" cxnId="{96D266D4-EF27-4AD6-8B66-41A85D0381B5}">
      <dgm:prSet/>
      <dgm:spPr/>
      <dgm:t>
        <a:bodyPr/>
        <a:lstStyle/>
        <a:p>
          <a:endParaRPr lang="en-US"/>
        </a:p>
      </dgm:t>
    </dgm:pt>
    <dgm:pt modelId="{67F11B7E-7C4D-4060-AE36-FA9C5F5EAA1C}">
      <dgm:prSet/>
      <dgm:spPr/>
      <dgm:t>
        <a:bodyPr/>
        <a:lstStyle/>
        <a:p>
          <a:pPr>
            <a:buNone/>
          </a:pPr>
          <a:r>
            <a:rPr lang="en-US" dirty="0"/>
            <a:t>Courier-based</a:t>
          </a:r>
        </a:p>
      </dgm:t>
    </dgm:pt>
    <dgm:pt modelId="{B97DDD74-C167-4F83-B09E-B47CE0D61A37}" type="parTrans" cxnId="{B9425FB0-0D69-4900-935F-3729C6089AA1}">
      <dgm:prSet/>
      <dgm:spPr/>
      <dgm:t>
        <a:bodyPr/>
        <a:lstStyle/>
        <a:p>
          <a:endParaRPr lang="en-US"/>
        </a:p>
      </dgm:t>
    </dgm:pt>
    <dgm:pt modelId="{143BAE47-7A0D-4A16-8558-0AFD697F9DA1}" type="sibTrans" cxnId="{B9425FB0-0D69-4900-935F-3729C6089AA1}">
      <dgm:prSet/>
      <dgm:spPr/>
      <dgm:t>
        <a:bodyPr/>
        <a:lstStyle/>
        <a:p>
          <a:endParaRPr lang="en-US"/>
        </a:p>
      </dgm:t>
    </dgm:pt>
    <dgm:pt modelId="{75116221-48C4-4445-A426-31CE55A6CBB7}">
      <dgm:prSet/>
      <dgm:spPr/>
      <dgm:t>
        <a:bodyPr/>
        <a:lstStyle/>
        <a:p>
          <a:pPr>
            <a:buNone/>
          </a:pPr>
          <a:r>
            <a:rPr lang="en-US" dirty="0"/>
            <a:t>Fragmented / reactive</a:t>
          </a:r>
        </a:p>
      </dgm:t>
    </dgm:pt>
    <dgm:pt modelId="{10EB063A-19DB-4561-A83A-FD1E6F76C7C4}" type="parTrans" cxnId="{1F4CFF22-2B4C-4437-830E-730D34118E4A}">
      <dgm:prSet/>
      <dgm:spPr/>
      <dgm:t>
        <a:bodyPr/>
        <a:lstStyle/>
        <a:p>
          <a:endParaRPr lang="en-US"/>
        </a:p>
      </dgm:t>
    </dgm:pt>
    <dgm:pt modelId="{6BF8BE9F-67EE-445B-8B63-82FCB798321E}" type="sibTrans" cxnId="{1F4CFF22-2B4C-4437-830E-730D34118E4A}">
      <dgm:prSet/>
      <dgm:spPr/>
      <dgm:t>
        <a:bodyPr/>
        <a:lstStyle/>
        <a:p>
          <a:endParaRPr lang="en-US"/>
        </a:p>
      </dgm:t>
    </dgm:pt>
    <dgm:pt modelId="{64755709-67CA-42ED-81E3-52AE0EA38C02}">
      <dgm:prSet/>
      <dgm:spPr/>
      <dgm:t>
        <a:bodyPr/>
        <a:lstStyle/>
        <a:p>
          <a:pPr>
            <a:buNone/>
          </a:pPr>
          <a:r>
            <a:rPr lang="en-US" dirty="0">
              <a:solidFill>
                <a:srgbClr val="FF0000"/>
              </a:solidFill>
            </a:rPr>
            <a:t>Integrated system</a:t>
          </a:r>
        </a:p>
      </dgm:t>
    </dgm:pt>
    <dgm:pt modelId="{561A8860-82E9-41E1-80B2-96334A7F5199}" type="parTrans" cxnId="{6CB7933C-026E-4072-97F6-A5E30EC33A1D}">
      <dgm:prSet/>
      <dgm:spPr/>
      <dgm:t>
        <a:bodyPr/>
        <a:lstStyle/>
        <a:p>
          <a:endParaRPr lang="en-US"/>
        </a:p>
      </dgm:t>
    </dgm:pt>
    <dgm:pt modelId="{73E47EA7-896E-4570-8A1A-ED73AE8B5BE0}" type="sibTrans" cxnId="{6CB7933C-026E-4072-97F6-A5E30EC33A1D}">
      <dgm:prSet/>
      <dgm:spPr/>
      <dgm:t>
        <a:bodyPr/>
        <a:lstStyle/>
        <a:p>
          <a:endParaRPr lang="en-US"/>
        </a:p>
      </dgm:t>
    </dgm:pt>
    <dgm:pt modelId="{84353F08-3F37-4F02-BDED-4E7A0A47B667}">
      <dgm:prSet/>
      <dgm:spPr/>
      <dgm:t>
        <a:bodyPr/>
        <a:lstStyle/>
        <a:p>
          <a:pPr>
            <a:buNone/>
          </a:pPr>
          <a:r>
            <a:rPr lang="en-US"/>
            <a:t>Assigned transport</a:t>
          </a:r>
        </a:p>
      </dgm:t>
    </dgm:pt>
    <dgm:pt modelId="{1E1E011E-C090-44D9-99C9-215D00A6B8F0}" type="parTrans" cxnId="{F76F04CF-99F6-4410-BA18-A5E9D5B8E45B}">
      <dgm:prSet/>
      <dgm:spPr/>
      <dgm:t>
        <a:bodyPr/>
        <a:lstStyle/>
        <a:p>
          <a:endParaRPr lang="en-US"/>
        </a:p>
      </dgm:t>
    </dgm:pt>
    <dgm:pt modelId="{FC1DFA88-2F40-4958-BE1F-46AC1AD2750A}" type="sibTrans" cxnId="{F76F04CF-99F6-4410-BA18-A5E9D5B8E45B}">
      <dgm:prSet/>
      <dgm:spPr/>
      <dgm:t>
        <a:bodyPr/>
        <a:lstStyle/>
        <a:p>
          <a:endParaRPr lang="en-US"/>
        </a:p>
      </dgm:t>
    </dgm:pt>
    <dgm:pt modelId="{28B931D0-5B82-46DE-B681-4B2A2FD36150}" type="pres">
      <dgm:prSet presAssocID="{9E1EF342-5150-41B0-8772-D913EE1124EB}" presName="diagram" presStyleCnt="0">
        <dgm:presLayoutVars>
          <dgm:dir/>
          <dgm:animLvl val="lvl"/>
          <dgm:resizeHandles val="exact"/>
        </dgm:presLayoutVars>
      </dgm:prSet>
      <dgm:spPr/>
    </dgm:pt>
    <dgm:pt modelId="{2C797116-DAE6-44A7-9C37-61158C3E78BE}" type="pres">
      <dgm:prSet presAssocID="{B232E95F-A002-44B8-905E-3566C69F98F3}" presName="compNode" presStyleCnt="0"/>
      <dgm:spPr/>
    </dgm:pt>
    <dgm:pt modelId="{EE36D21E-B9BA-483E-BEA1-799CD921FE88}" type="pres">
      <dgm:prSet presAssocID="{B232E95F-A002-44B8-905E-3566C69F98F3}" presName="childRect" presStyleLbl="bgAcc1" presStyleIdx="0" presStyleCnt="4">
        <dgm:presLayoutVars>
          <dgm:bulletEnabled val="1"/>
        </dgm:presLayoutVars>
      </dgm:prSet>
      <dgm:spPr/>
    </dgm:pt>
    <dgm:pt modelId="{75FCDB9B-B8D1-448B-B5FE-8858D2CF8677}" type="pres">
      <dgm:prSet presAssocID="{B232E95F-A002-44B8-905E-3566C69F98F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03563B0A-75E0-4D94-A87B-D0DF4BAD2505}" type="pres">
      <dgm:prSet presAssocID="{B232E95F-A002-44B8-905E-3566C69F98F3}" presName="parentRect" presStyleLbl="alignNode1" presStyleIdx="0" presStyleCnt="4"/>
      <dgm:spPr/>
    </dgm:pt>
    <dgm:pt modelId="{AE30E92D-4F21-48CB-A329-0A0053CF4D0E}" type="pres">
      <dgm:prSet presAssocID="{B232E95F-A002-44B8-905E-3566C69F98F3}" presName="adorn" presStyleLbl="fgAccFollowNod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 outline"/>
        </a:ext>
      </dgm:extLst>
    </dgm:pt>
    <dgm:pt modelId="{97892E27-B359-487D-96EC-56BC657243D0}" type="pres">
      <dgm:prSet presAssocID="{5159E84E-9700-44F1-A97C-9627815F0631}" presName="sibTrans" presStyleLbl="sibTrans2D1" presStyleIdx="0" presStyleCnt="0"/>
      <dgm:spPr/>
    </dgm:pt>
    <dgm:pt modelId="{8742C85E-2EA0-4494-AABF-ED94FA176DC6}" type="pres">
      <dgm:prSet presAssocID="{CE694207-6229-4716-BB72-B84E14293E44}" presName="compNode" presStyleCnt="0"/>
      <dgm:spPr/>
    </dgm:pt>
    <dgm:pt modelId="{464005A7-DF51-4D68-A55F-4F43B8FAD0FF}" type="pres">
      <dgm:prSet presAssocID="{CE694207-6229-4716-BB72-B84E14293E44}" presName="childRect" presStyleLbl="bgAcc1" presStyleIdx="1" presStyleCnt="4" custLinFactNeighborX="-3120" custLinFactNeighborY="1705">
        <dgm:presLayoutVars>
          <dgm:bulletEnabled val="1"/>
        </dgm:presLayoutVars>
      </dgm:prSet>
      <dgm:spPr/>
    </dgm:pt>
    <dgm:pt modelId="{46FE7D22-EA26-4606-8853-74AE5C236172}" type="pres">
      <dgm:prSet presAssocID="{CE694207-6229-4716-BB72-B84E14293E4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5AEE380-3C93-4D1C-BB63-0BDF82D89210}" type="pres">
      <dgm:prSet presAssocID="{CE694207-6229-4716-BB72-B84E14293E44}" presName="parentRect" presStyleLbl="alignNode1" presStyleIdx="1" presStyleCnt="4"/>
      <dgm:spPr/>
    </dgm:pt>
    <dgm:pt modelId="{D2918769-7A0D-4697-AE23-39AF41A89C09}" type="pres">
      <dgm:prSet presAssocID="{CE694207-6229-4716-BB72-B84E14293E44}" presName="adorn" presStyleLbl="fgAccFollowNod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torcycle outline"/>
        </a:ext>
      </dgm:extLst>
    </dgm:pt>
    <dgm:pt modelId="{5B3C431A-52C7-46E5-ADFD-0CDF6D4BB172}" type="pres">
      <dgm:prSet presAssocID="{633019A0-2B0A-4684-9816-FD662542DEB9}" presName="sibTrans" presStyleLbl="sibTrans2D1" presStyleIdx="0" presStyleCnt="0"/>
      <dgm:spPr/>
    </dgm:pt>
    <dgm:pt modelId="{0699538F-AE9A-416B-889E-D5166808809C}" type="pres">
      <dgm:prSet presAssocID="{817B496A-6C73-4A5C-864F-5A06AC1F47EE}" presName="compNode" presStyleCnt="0"/>
      <dgm:spPr/>
    </dgm:pt>
    <dgm:pt modelId="{084F2237-6FFF-486F-9E2A-73D1D5827A81}" type="pres">
      <dgm:prSet presAssocID="{817B496A-6C73-4A5C-864F-5A06AC1F47EE}" presName="childRect" presStyleLbl="bgAcc1" presStyleIdx="2" presStyleCnt="4">
        <dgm:presLayoutVars>
          <dgm:bulletEnabled val="1"/>
        </dgm:presLayoutVars>
      </dgm:prSet>
      <dgm:spPr/>
    </dgm:pt>
    <dgm:pt modelId="{67062E1B-A09E-4E8A-996D-5CFA7DC032DC}" type="pres">
      <dgm:prSet presAssocID="{817B496A-6C73-4A5C-864F-5A06AC1F47E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A6F705E-E7FE-456E-9A65-3FF2AD0D0A95}" type="pres">
      <dgm:prSet presAssocID="{817B496A-6C73-4A5C-864F-5A06AC1F47EE}" presName="parentRect" presStyleLbl="alignNode1" presStyleIdx="2" presStyleCnt="4"/>
      <dgm:spPr/>
    </dgm:pt>
    <dgm:pt modelId="{849B9AAC-AE47-4D28-833B-A9A3DE1086B3}" type="pres">
      <dgm:prSet presAssocID="{817B496A-6C73-4A5C-864F-5A06AC1F47EE}" presName="adorn" presStyleLbl="fgAccFollow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ipper outline"/>
        </a:ext>
      </dgm:extLst>
    </dgm:pt>
    <dgm:pt modelId="{AEE562F3-EABE-49B6-937A-50AFB4C13F8A}" type="pres">
      <dgm:prSet presAssocID="{2941F82F-6933-4AB1-9D4C-7B772226A0E5}" presName="sibTrans" presStyleLbl="sibTrans2D1" presStyleIdx="0" presStyleCnt="0"/>
      <dgm:spPr/>
    </dgm:pt>
    <dgm:pt modelId="{B5770188-837E-4C14-B540-3A9F81F3A429}" type="pres">
      <dgm:prSet presAssocID="{9FA83A03-7EEF-4381-9E9F-48D3ABE4F830}" presName="compNode" presStyleCnt="0"/>
      <dgm:spPr/>
    </dgm:pt>
    <dgm:pt modelId="{F2467180-5997-4190-81B8-5DA1E172E96A}" type="pres">
      <dgm:prSet presAssocID="{9FA83A03-7EEF-4381-9E9F-48D3ABE4F830}" presName="childRect" presStyleLbl="bgAcc1" presStyleIdx="3" presStyleCnt="4">
        <dgm:presLayoutVars>
          <dgm:bulletEnabled val="1"/>
        </dgm:presLayoutVars>
      </dgm:prSet>
      <dgm:spPr/>
    </dgm:pt>
    <dgm:pt modelId="{FF74FFF7-3877-4F5E-A308-3D255A99C63D}" type="pres">
      <dgm:prSet presAssocID="{9FA83A03-7EEF-4381-9E9F-48D3ABE4F83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760BE0D-9A21-4DA9-9AA0-936FEA08A8C3}" type="pres">
      <dgm:prSet presAssocID="{9FA83A03-7EEF-4381-9E9F-48D3ABE4F830}" presName="parentRect" presStyleLbl="alignNode1" presStyleIdx="3" presStyleCnt="4"/>
      <dgm:spPr/>
    </dgm:pt>
    <dgm:pt modelId="{C40C73A1-3C3A-4941-8498-7D1DF2B7671B}" type="pres">
      <dgm:prSet presAssocID="{9FA83A03-7EEF-4381-9E9F-48D3ABE4F830}" presName="adorn" presStyleLbl="fgAccFollow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y Train outline"/>
        </a:ext>
      </dgm:extLst>
    </dgm:pt>
  </dgm:ptLst>
  <dgm:cxnLst>
    <dgm:cxn modelId="{A7B9FE1E-4483-44EC-BF25-806FA749100E}" type="presOf" srcId="{817B496A-6C73-4A5C-864F-5A06AC1F47EE}" destId="{9A6F705E-E7FE-456E-9A65-3FF2AD0D0A95}" srcOrd="1" destOrd="0" presId="urn:microsoft.com/office/officeart/2005/8/layout/bList2"/>
    <dgm:cxn modelId="{E19C8220-93DD-4B00-826F-34B14F05C86E}" type="presOf" srcId="{817B496A-6C73-4A5C-864F-5A06AC1F47EE}" destId="{67062E1B-A09E-4E8A-996D-5CFA7DC032DC}" srcOrd="0" destOrd="0" presId="urn:microsoft.com/office/officeart/2005/8/layout/bList2"/>
    <dgm:cxn modelId="{22387C21-A934-4E20-A09E-1C59E3F084F8}" type="presOf" srcId="{64755709-67CA-42ED-81E3-52AE0EA38C02}" destId="{084F2237-6FFF-486F-9E2A-73D1D5827A81}" srcOrd="0" destOrd="0" presId="urn:microsoft.com/office/officeart/2005/8/layout/bList2"/>
    <dgm:cxn modelId="{1F4CFF22-2B4C-4437-830E-730D34118E4A}" srcId="{B232E95F-A002-44B8-905E-3566C69F98F3}" destId="{75116221-48C4-4445-A426-31CE55A6CBB7}" srcOrd="0" destOrd="0" parTransId="{10EB063A-19DB-4561-A83A-FD1E6F76C7C4}" sibTransId="{6BF8BE9F-67EE-445B-8B63-82FCB798321E}"/>
    <dgm:cxn modelId="{54C18624-D844-4297-AFB9-6BDE236AF1D0}" srcId="{9E1EF342-5150-41B0-8772-D913EE1124EB}" destId="{B232E95F-A002-44B8-905E-3566C69F98F3}" srcOrd="0" destOrd="0" parTransId="{22E7C596-95F9-4222-B897-F60F53ED1BE2}" sibTransId="{5159E84E-9700-44F1-A97C-9627815F0631}"/>
    <dgm:cxn modelId="{FFFC8C34-9EE2-4FC3-B8F9-3140E7514786}" type="presOf" srcId="{CE694207-6229-4716-BB72-B84E14293E44}" destId="{46FE7D22-EA26-4606-8853-74AE5C236172}" srcOrd="0" destOrd="0" presId="urn:microsoft.com/office/officeart/2005/8/layout/bList2"/>
    <dgm:cxn modelId="{25B52335-5ED1-4A73-80FC-4EB7CB4719F3}" srcId="{9E1EF342-5150-41B0-8772-D913EE1124EB}" destId="{817B496A-6C73-4A5C-864F-5A06AC1F47EE}" srcOrd="2" destOrd="0" parTransId="{B03CC755-2253-46E1-A51F-E177820FA069}" sibTransId="{2941F82F-6933-4AB1-9D4C-7B772226A0E5}"/>
    <dgm:cxn modelId="{6CB7933C-026E-4072-97F6-A5E30EC33A1D}" srcId="{817B496A-6C73-4A5C-864F-5A06AC1F47EE}" destId="{64755709-67CA-42ED-81E3-52AE0EA38C02}" srcOrd="0" destOrd="0" parTransId="{561A8860-82E9-41E1-80B2-96334A7F5199}" sibTransId="{73E47EA7-896E-4570-8A1A-ED73AE8B5BE0}"/>
    <dgm:cxn modelId="{A607EB5B-484A-42E4-917D-04FF31F86555}" type="presOf" srcId="{9FA83A03-7EEF-4381-9E9F-48D3ABE4F830}" destId="{FF74FFF7-3877-4F5E-A308-3D255A99C63D}" srcOrd="0" destOrd="0" presId="urn:microsoft.com/office/officeart/2005/8/layout/bList2"/>
    <dgm:cxn modelId="{50E60760-CAD7-4F1C-8720-C117FF6E9883}" type="presOf" srcId="{75116221-48C4-4445-A426-31CE55A6CBB7}" destId="{EE36D21E-B9BA-483E-BEA1-799CD921FE88}" srcOrd="0" destOrd="0" presId="urn:microsoft.com/office/officeart/2005/8/layout/bList2"/>
    <dgm:cxn modelId="{9DBD1F50-5021-4501-A71A-85FE59DA8F55}" type="presOf" srcId="{9FA83A03-7EEF-4381-9E9F-48D3ABE4F830}" destId="{3760BE0D-9A21-4DA9-9AA0-936FEA08A8C3}" srcOrd="1" destOrd="0" presId="urn:microsoft.com/office/officeart/2005/8/layout/bList2"/>
    <dgm:cxn modelId="{569F8152-77FB-46E5-B0BB-CAAF23C65B2C}" type="presOf" srcId="{B232E95F-A002-44B8-905E-3566C69F98F3}" destId="{03563B0A-75E0-4D94-A87B-D0DF4BAD2505}" srcOrd="1" destOrd="0" presId="urn:microsoft.com/office/officeart/2005/8/layout/bList2"/>
    <dgm:cxn modelId="{067A0E79-00B9-40DB-B2C6-FC6FB03234CC}" type="presOf" srcId="{CE694207-6229-4716-BB72-B84E14293E44}" destId="{55AEE380-3C93-4D1C-BB63-0BDF82D89210}" srcOrd="1" destOrd="0" presId="urn:microsoft.com/office/officeart/2005/8/layout/bList2"/>
    <dgm:cxn modelId="{29B424AD-68B4-4B99-B6E0-0255A19700B8}" srcId="{9E1EF342-5150-41B0-8772-D913EE1124EB}" destId="{CE694207-6229-4716-BB72-B84E14293E44}" srcOrd="1" destOrd="0" parTransId="{D8E11646-8D4D-4A7C-BA2E-B1556EE49B2D}" sibTransId="{633019A0-2B0A-4684-9816-FD662542DEB9}"/>
    <dgm:cxn modelId="{035814B0-52E7-41D5-9EB6-7892A0FD5184}" type="presOf" srcId="{9E1EF342-5150-41B0-8772-D913EE1124EB}" destId="{28B931D0-5B82-46DE-B681-4B2A2FD36150}" srcOrd="0" destOrd="0" presId="urn:microsoft.com/office/officeart/2005/8/layout/bList2"/>
    <dgm:cxn modelId="{B9425FB0-0D69-4900-935F-3729C6089AA1}" srcId="{CE694207-6229-4716-BB72-B84E14293E44}" destId="{67F11B7E-7C4D-4060-AE36-FA9C5F5EAA1C}" srcOrd="0" destOrd="0" parTransId="{B97DDD74-C167-4F83-B09E-B47CE0D61A37}" sibTransId="{143BAE47-7A0D-4A16-8558-0AFD697F9DA1}"/>
    <dgm:cxn modelId="{273665BA-4E3F-4B25-9FCF-B4C8F40FAD54}" type="presOf" srcId="{B232E95F-A002-44B8-905E-3566C69F98F3}" destId="{75FCDB9B-B8D1-448B-B5FE-8858D2CF8677}" srcOrd="0" destOrd="0" presId="urn:microsoft.com/office/officeart/2005/8/layout/bList2"/>
    <dgm:cxn modelId="{A6A556C3-B08E-4D22-ACA7-975ECF7A117D}" type="presOf" srcId="{633019A0-2B0A-4684-9816-FD662542DEB9}" destId="{5B3C431A-52C7-46E5-ADFD-0CDF6D4BB172}" srcOrd="0" destOrd="0" presId="urn:microsoft.com/office/officeart/2005/8/layout/bList2"/>
    <dgm:cxn modelId="{F76F04CF-99F6-4410-BA18-A5E9D5B8E45B}" srcId="{9FA83A03-7EEF-4381-9E9F-48D3ABE4F830}" destId="{84353F08-3F37-4F02-BDED-4E7A0A47B667}" srcOrd="0" destOrd="0" parTransId="{1E1E011E-C090-44D9-99C9-215D00A6B8F0}" sibTransId="{FC1DFA88-2F40-4958-BE1F-46AC1AD2750A}"/>
    <dgm:cxn modelId="{96D266D4-EF27-4AD6-8B66-41A85D0381B5}" srcId="{9E1EF342-5150-41B0-8772-D913EE1124EB}" destId="{9FA83A03-7EEF-4381-9E9F-48D3ABE4F830}" srcOrd="3" destOrd="0" parTransId="{B2372AEF-8325-4ADF-87D7-0EEAB7BA0140}" sibTransId="{B93FA476-225E-41D3-AD79-14FA0A4D0C76}"/>
    <dgm:cxn modelId="{6EB5F5DA-B68D-4798-A8CB-365406234D4D}" type="presOf" srcId="{2941F82F-6933-4AB1-9D4C-7B772226A0E5}" destId="{AEE562F3-EABE-49B6-937A-50AFB4C13F8A}" srcOrd="0" destOrd="0" presId="urn:microsoft.com/office/officeart/2005/8/layout/bList2"/>
    <dgm:cxn modelId="{81B284E0-0DB3-4663-8B4B-E16F81F4E538}" type="presOf" srcId="{67F11B7E-7C4D-4060-AE36-FA9C5F5EAA1C}" destId="{464005A7-DF51-4D68-A55F-4F43B8FAD0FF}" srcOrd="0" destOrd="0" presId="urn:microsoft.com/office/officeart/2005/8/layout/bList2"/>
    <dgm:cxn modelId="{F64FB5F2-5E86-4561-9223-A962C1C4A9AA}" type="presOf" srcId="{5159E84E-9700-44F1-A97C-9627815F0631}" destId="{97892E27-B359-487D-96EC-56BC657243D0}" srcOrd="0" destOrd="0" presId="urn:microsoft.com/office/officeart/2005/8/layout/bList2"/>
    <dgm:cxn modelId="{2261B4F8-75D2-4C88-9061-77DA3CDD5F81}" type="presOf" srcId="{84353F08-3F37-4F02-BDED-4E7A0A47B667}" destId="{F2467180-5997-4190-81B8-5DA1E172E96A}" srcOrd="0" destOrd="0" presId="urn:microsoft.com/office/officeart/2005/8/layout/bList2"/>
    <dgm:cxn modelId="{27FFDE50-5640-4AEF-8ECC-0554D236CE48}" type="presParOf" srcId="{28B931D0-5B82-46DE-B681-4B2A2FD36150}" destId="{2C797116-DAE6-44A7-9C37-61158C3E78BE}" srcOrd="0" destOrd="0" presId="urn:microsoft.com/office/officeart/2005/8/layout/bList2"/>
    <dgm:cxn modelId="{F5F4C7EA-DD8A-4D7E-8580-AF8D3762740C}" type="presParOf" srcId="{2C797116-DAE6-44A7-9C37-61158C3E78BE}" destId="{EE36D21E-B9BA-483E-BEA1-799CD921FE88}" srcOrd="0" destOrd="0" presId="urn:microsoft.com/office/officeart/2005/8/layout/bList2"/>
    <dgm:cxn modelId="{10063003-D64F-41C0-8AAD-5035187FE659}" type="presParOf" srcId="{2C797116-DAE6-44A7-9C37-61158C3E78BE}" destId="{75FCDB9B-B8D1-448B-B5FE-8858D2CF8677}" srcOrd="1" destOrd="0" presId="urn:microsoft.com/office/officeart/2005/8/layout/bList2"/>
    <dgm:cxn modelId="{32CDC432-3EDF-4B2E-AB3E-6DCABC2ED03C}" type="presParOf" srcId="{2C797116-DAE6-44A7-9C37-61158C3E78BE}" destId="{03563B0A-75E0-4D94-A87B-D0DF4BAD2505}" srcOrd="2" destOrd="0" presId="urn:microsoft.com/office/officeart/2005/8/layout/bList2"/>
    <dgm:cxn modelId="{E8615021-8B22-427A-B8F0-18881034349B}" type="presParOf" srcId="{2C797116-DAE6-44A7-9C37-61158C3E78BE}" destId="{AE30E92D-4F21-48CB-A329-0A0053CF4D0E}" srcOrd="3" destOrd="0" presId="urn:microsoft.com/office/officeart/2005/8/layout/bList2"/>
    <dgm:cxn modelId="{DAAD6749-DBE8-4868-B984-253979C60228}" type="presParOf" srcId="{28B931D0-5B82-46DE-B681-4B2A2FD36150}" destId="{97892E27-B359-487D-96EC-56BC657243D0}" srcOrd="1" destOrd="0" presId="urn:microsoft.com/office/officeart/2005/8/layout/bList2"/>
    <dgm:cxn modelId="{D059F6A8-38F1-404E-A8E3-AA48779A24CD}" type="presParOf" srcId="{28B931D0-5B82-46DE-B681-4B2A2FD36150}" destId="{8742C85E-2EA0-4494-AABF-ED94FA176DC6}" srcOrd="2" destOrd="0" presId="urn:microsoft.com/office/officeart/2005/8/layout/bList2"/>
    <dgm:cxn modelId="{5B9878E9-6792-4C72-A69B-7130B8A63677}" type="presParOf" srcId="{8742C85E-2EA0-4494-AABF-ED94FA176DC6}" destId="{464005A7-DF51-4D68-A55F-4F43B8FAD0FF}" srcOrd="0" destOrd="0" presId="urn:microsoft.com/office/officeart/2005/8/layout/bList2"/>
    <dgm:cxn modelId="{76E5D1F1-5AE3-4AD5-A208-229142B32D42}" type="presParOf" srcId="{8742C85E-2EA0-4494-AABF-ED94FA176DC6}" destId="{46FE7D22-EA26-4606-8853-74AE5C236172}" srcOrd="1" destOrd="0" presId="urn:microsoft.com/office/officeart/2005/8/layout/bList2"/>
    <dgm:cxn modelId="{3D755799-398D-47D9-B6AF-0F24B0D6DD41}" type="presParOf" srcId="{8742C85E-2EA0-4494-AABF-ED94FA176DC6}" destId="{55AEE380-3C93-4D1C-BB63-0BDF82D89210}" srcOrd="2" destOrd="0" presId="urn:microsoft.com/office/officeart/2005/8/layout/bList2"/>
    <dgm:cxn modelId="{C88B0C40-F632-4896-9901-965D40B45A35}" type="presParOf" srcId="{8742C85E-2EA0-4494-AABF-ED94FA176DC6}" destId="{D2918769-7A0D-4697-AE23-39AF41A89C09}" srcOrd="3" destOrd="0" presId="urn:microsoft.com/office/officeart/2005/8/layout/bList2"/>
    <dgm:cxn modelId="{73054495-3E34-4F26-A993-C6D237A00AD1}" type="presParOf" srcId="{28B931D0-5B82-46DE-B681-4B2A2FD36150}" destId="{5B3C431A-52C7-46E5-ADFD-0CDF6D4BB172}" srcOrd="3" destOrd="0" presId="urn:microsoft.com/office/officeart/2005/8/layout/bList2"/>
    <dgm:cxn modelId="{ED770AB3-5EB9-45BE-9C3F-ACB032923D32}" type="presParOf" srcId="{28B931D0-5B82-46DE-B681-4B2A2FD36150}" destId="{0699538F-AE9A-416B-889E-D5166808809C}" srcOrd="4" destOrd="0" presId="urn:microsoft.com/office/officeart/2005/8/layout/bList2"/>
    <dgm:cxn modelId="{E20D40C4-18C6-4B2E-8361-319387BB47FE}" type="presParOf" srcId="{0699538F-AE9A-416B-889E-D5166808809C}" destId="{084F2237-6FFF-486F-9E2A-73D1D5827A81}" srcOrd="0" destOrd="0" presId="urn:microsoft.com/office/officeart/2005/8/layout/bList2"/>
    <dgm:cxn modelId="{E48F1389-4B7F-4B66-8F79-BC4B0882CC06}" type="presParOf" srcId="{0699538F-AE9A-416B-889E-D5166808809C}" destId="{67062E1B-A09E-4E8A-996D-5CFA7DC032DC}" srcOrd="1" destOrd="0" presId="urn:microsoft.com/office/officeart/2005/8/layout/bList2"/>
    <dgm:cxn modelId="{64A37370-73E4-4FDA-BFFB-5831B97653B7}" type="presParOf" srcId="{0699538F-AE9A-416B-889E-D5166808809C}" destId="{9A6F705E-E7FE-456E-9A65-3FF2AD0D0A95}" srcOrd="2" destOrd="0" presId="urn:microsoft.com/office/officeart/2005/8/layout/bList2"/>
    <dgm:cxn modelId="{4132FF1C-4431-4B78-ACAF-26FE745D3318}" type="presParOf" srcId="{0699538F-AE9A-416B-889E-D5166808809C}" destId="{849B9AAC-AE47-4D28-833B-A9A3DE1086B3}" srcOrd="3" destOrd="0" presId="urn:microsoft.com/office/officeart/2005/8/layout/bList2"/>
    <dgm:cxn modelId="{4A51DD7A-A9EE-4BD8-A3F0-4A5B44640AE7}" type="presParOf" srcId="{28B931D0-5B82-46DE-B681-4B2A2FD36150}" destId="{AEE562F3-EABE-49B6-937A-50AFB4C13F8A}" srcOrd="5" destOrd="0" presId="urn:microsoft.com/office/officeart/2005/8/layout/bList2"/>
    <dgm:cxn modelId="{EA6FE538-5DD1-427B-A68E-B090D75B770B}" type="presParOf" srcId="{28B931D0-5B82-46DE-B681-4B2A2FD36150}" destId="{B5770188-837E-4C14-B540-3A9F81F3A429}" srcOrd="6" destOrd="0" presId="urn:microsoft.com/office/officeart/2005/8/layout/bList2"/>
    <dgm:cxn modelId="{B8B6EE90-0457-4B92-90C4-4A3AC45070B5}" type="presParOf" srcId="{B5770188-837E-4C14-B540-3A9F81F3A429}" destId="{F2467180-5997-4190-81B8-5DA1E172E96A}" srcOrd="0" destOrd="0" presId="urn:microsoft.com/office/officeart/2005/8/layout/bList2"/>
    <dgm:cxn modelId="{2561425D-A289-4824-AA8A-398377237819}" type="presParOf" srcId="{B5770188-837E-4C14-B540-3A9F81F3A429}" destId="{FF74FFF7-3877-4F5E-A308-3D255A99C63D}" srcOrd="1" destOrd="0" presId="urn:microsoft.com/office/officeart/2005/8/layout/bList2"/>
    <dgm:cxn modelId="{87766B12-E816-4047-8822-9BA9B44D45BF}" type="presParOf" srcId="{B5770188-837E-4C14-B540-3A9F81F3A429}" destId="{3760BE0D-9A21-4DA9-9AA0-936FEA08A8C3}" srcOrd="2" destOrd="0" presId="urn:microsoft.com/office/officeart/2005/8/layout/bList2"/>
    <dgm:cxn modelId="{BAC0EDAF-31C9-4C70-8764-0F5C6E711CD3}" type="presParOf" srcId="{B5770188-837E-4C14-B540-3A9F81F3A429}" destId="{C40C73A1-3C3A-4941-8498-7D1DF2B7671B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6D21E-B9BA-483E-BEA1-799CD921FE88}">
      <dsp:nvSpPr>
        <dsp:cNvPr id="0" name=""/>
        <dsp:cNvSpPr/>
      </dsp:nvSpPr>
      <dsp:spPr>
        <a:xfrm>
          <a:off x="1214742" y="3529"/>
          <a:ext cx="2376535" cy="1774033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500" kern="1200" dirty="0"/>
            <a:t>Fragmented / reactive</a:t>
          </a:r>
        </a:p>
      </dsp:txBody>
      <dsp:txXfrm>
        <a:off x="1256310" y="45097"/>
        <a:ext cx="2293399" cy="1732465"/>
      </dsp:txXfrm>
    </dsp:sp>
    <dsp:sp modelId="{03563B0A-75E0-4D94-A87B-D0DF4BAD2505}">
      <dsp:nvSpPr>
        <dsp:cNvPr id="0" name=""/>
        <dsp:cNvSpPr/>
      </dsp:nvSpPr>
      <dsp:spPr>
        <a:xfrm>
          <a:off x="1214742" y="1777563"/>
          <a:ext cx="2376535" cy="762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3175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Arial" panose="020B0604020202020204" pitchFamily="34" charset="0"/>
              <a:cs typeface="Arial" panose="020B0604020202020204" pitchFamily="34" charset="0"/>
            </a:rPr>
            <a:t>Ad hoc</a:t>
          </a:r>
        </a:p>
      </dsp:txBody>
      <dsp:txXfrm>
        <a:off x="1214742" y="1777563"/>
        <a:ext cx="1673616" cy="762834"/>
      </dsp:txXfrm>
    </dsp:sp>
    <dsp:sp modelId="{AE30E92D-4F21-48CB-A329-0A0053CF4D0E}">
      <dsp:nvSpPr>
        <dsp:cNvPr id="0" name=""/>
        <dsp:cNvSpPr/>
      </dsp:nvSpPr>
      <dsp:spPr>
        <a:xfrm>
          <a:off x="2955587" y="1898732"/>
          <a:ext cx="831787" cy="83178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005A7-DF51-4D68-A55F-4F43B8FAD0FF}">
      <dsp:nvSpPr>
        <dsp:cNvPr id="0" name=""/>
        <dsp:cNvSpPr/>
      </dsp:nvSpPr>
      <dsp:spPr>
        <a:xfrm>
          <a:off x="3919297" y="33776"/>
          <a:ext cx="2376535" cy="1774033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500" kern="1200" dirty="0"/>
            <a:t>Courier-based</a:t>
          </a:r>
        </a:p>
      </dsp:txBody>
      <dsp:txXfrm>
        <a:off x="3960865" y="75344"/>
        <a:ext cx="2293399" cy="1732465"/>
      </dsp:txXfrm>
    </dsp:sp>
    <dsp:sp modelId="{55AEE380-3C93-4D1C-BB63-0BDF82D89210}">
      <dsp:nvSpPr>
        <dsp:cNvPr id="0" name=""/>
        <dsp:cNvSpPr/>
      </dsp:nvSpPr>
      <dsp:spPr>
        <a:xfrm>
          <a:off x="3993445" y="1777563"/>
          <a:ext cx="2376535" cy="762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3175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Arial" panose="020B0604020202020204" pitchFamily="34" charset="0"/>
              <a:cs typeface="Arial" panose="020B0604020202020204" pitchFamily="34" charset="0"/>
            </a:rPr>
            <a:t>PPP</a:t>
          </a:r>
        </a:p>
      </dsp:txBody>
      <dsp:txXfrm>
        <a:off x="3993445" y="1777563"/>
        <a:ext cx="1673616" cy="762834"/>
      </dsp:txXfrm>
    </dsp:sp>
    <dsp:sp modelId="{D2918769-7A0D-4697-AE23-39AF41A89C09}">
      <dsp:nvSpPr>
        <dsp:cNvPr id="0" name=""/>
        <dsp:cNvSpPr/>
      </dsp:nvSpPr>
      <dsp:spPr>
        <a:xfrm>
          <a:off x="5734290" y="1898732"/>
          <a:ext cx="831787" cy="83178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F2237-6FFF-486F-9E2A-73D1D5827A81}">
      <dsp:nvSpPr>
        <dsp:cNvPr id="0" name=""/>
        <dsp:cNvSpPr/>
      </dsp:nvSpPr>
      <dsp:spPr>
        <a:xfrm>
          <a:off x="1214742" y="3142487"/>
          <a:ext cx="2376535" cy="1774033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500" kern="1200" dirty="0">
              <a:solidFill>
                <a:srgbClr val="FF0000"/>
              </a:solidFill>
            </a:rPr>
            <a:t>Integrated system</a:t>
          </a:r>
        </a:p>
      </dsp:txBody>
      <dsp:txXfrm>
        <a:off x="1256310" y="3184055"/>
        <a:ext cx="2293399" cy="1732465"/>
      </dsp:txXfrm>
    </dsp:sp>
    <dsp:sp modelId="{9A6F705E-E7FE-456E-9A65-3FF2AD0D0A95}">
      <dsp:nvSpPr>
        <dsp:cNvPr id="0" name=""/>
        <dsp:cNvSpPr/>
      </dsp:nvSpPr>
      <dsp:spPr>
        <a:xfrm>
          <a:off x="1214742" y="4916520"/>
          <a:ext cx="2376535" cy="762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3175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Arial" panose="020B0604020202020204" pitchFamily="34" charset="0"/>
              <a:cs typeface="Arial" panose="020B0604020202020204" pitchFamily="34" charset="0"/>
            </a:rPr>
            <a:t>ISRS</a:t>
          </a:r>
        </a:p>
      </dsp:txBody>
      <dsp:txXfrm>
        <a:off x="1214742" y="4916520"/>
        <a:ext cx="1673616" cy="762834"/>
      </dsp:txXfrm>
    </dsp:sp>
    <dsp:sp modelId="{849B9AAC-AE47-4D28-833B-A9A3DE1086B3}">
      <dsp:nvSpPr>
        <dsp:cNvPr id="0" name=""/>
        <dsp:cNvSpPr/>
      </dsp:nvSpPr>
      <dsp:spPr>
        <a:xfrm>
          <a:off x="2955587" y="5037690"/>
          <a:ext cx="831787" cy="83178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467180-5997-4190-81B8-5DA1E172E96A}">
      <dsp:nvSpPr>
        <dsp:cNvPr id="0" name=""/>
        <dsp:cNvSpPr/>
      </dsp:nvSpPr>
      <dsp:spPr>
        <a:xfrm>
          <a:off x="3993445" y="3142487"/>
          <a:ext cx="2376535" cy="1774033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500" kern="1200"/>
            <a:t>Assigned transport</a:t>
          </a:r>
        </a:p>
      </dsp:txBody>
      <dsp:txXfrm>
        <a:off x="4035013" y="3184055"/>
        <a:ext cx="2293399" cy="1732465"/>
      </dsp:txXfrm>
    </dsp:sp>
    <dsp:sp modelId="{3760BE0D-9A21-4DA9-9AA0-936FEA08A8C3}">
      <dsp:nvSpPr>
        <dsp:cNvPr id="0" name=""/>
        <dsp:cNvSpPr/>
      </dsp:nvSpPr>
      <dsp:spPr>
        <a:xfrm>
          <a:off x="3993445" y="4916520"/>
          <a:ext cx="2376535" cy="762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31750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Arial" panose="020B0604020202020204" pitchFamily="34" charset="0"/>
              <a:cs typeface="Arial" panose="020B0604020202020204" pitchFamily="34" charset="0"/>
            </a:rPr>
            <a:t>Dedicated</a:t>
          </a:r>
        </a:p>
      </dsp:txBody>
      <dsp:txXfrm>
        <a:off x="3993445" y="4916520"/>
        <a:ext cx="1673616" cy="762834"/>
      </dsp:txXfrm>
    </dsp:sp>
    <dsp:sp modelId="{C40C73A1-3C3A-4941-8498-7D1DF2B7671B}">
      <dsp:nvSpPr>
        <dsp:cNvPr id="0" name=""/>
        <dsp:cNvSpPr/>
      </dsp:nvSpPr>
      <dsp:spPr>
        <a:xfrm>
          <a:off x="5734290" y="5037690"/>
          <a:ext cx="831787" cy="83178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647063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r">
              <a:defRPr sz="3600"/>
            </a:lvl1pPr>
          </a:lstStyle>
          <a:p>
            <a:fld id="{3BDD9513-D106-4284-B12A-A1F2272E16C2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3485" tIns="136744" rIns="273485" bIns="13674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</p:spPr>
        <p:txBody>
          <a:bodyPr vert="horz" lIns="273485" tIns="136744" rIns="273485" bIns="1367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r">
              <a:defRPr sz="3600"/>
            </a:lvl1pPr>
          </a:lstStyle>
          <a:p>
            <a:fld id="{2132C85F-25D5-44EE-9BCF-C49C46E6DB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91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75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51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26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02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377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053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728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404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C85F-25D5-44EE-9BCF-C49C46E6DB2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41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37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1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41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77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55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94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06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71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48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9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116-CD05-49C4-85EE-3BDA37CE01FA}" type="datetimeFigureOut">
              <a:rPr lang="en-GB" smtClean="0"/>
              <a:t>27/04/2026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78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0.emf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image" Target="../media/image9.emf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diagramColors" Target="../diagrams/colors1.xml"/><Relationship Id="rId19" Type="http://schemas.openxmlformats.org/officeDocument/2006/relationships/image" Target="../media/image16.jpeg"/><Relationship Id="rId4" Type="http://schemas.openxmlformats.org/officeDocument/2006/relationships/image" Target="../media/image2.sv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38" name="Rectangle 37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031F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6223" y="2488558"/>
            <a:ext cx="266951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8000" b="1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</a:rPr>
              <a:t>Cost effectiveness analysis for strengthening outbreak response in priority sub-counties </a:t>
            </a:r>
            <a:endParaRPr lang="en-GB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9280" tIns="64640" rIns="129280" bIns="6464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524" dirty="0"/>
          </a:p>
          <a:p>
            <a:endParaRPr lang="en-GB" sz="4524" dirty="0"/>
          </a:p>
        </p:txBody>
      </p:sp>
      <p:sp>
        <p:nvSpPr>
          <p:cNvPr id="2" name="Rectangle 1"/>
          <p:cNvSpPr/>
          <p:nvPr/>
        </p:nvSpPr>
        <p:spPr>
          <a:xfrm>
            <a:off x="4870527" y="39436808"/>
            <a:ext cx="17994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 modiaga@nust.na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6D21CC-F797-5F4D-BFE5-838CCF81D98E}"/>
              </a:ext>
            </a:extLst>
          </p:cNvPr>
          <p:cNvSpPr txBox="1"/>
          <p:nvPr/>
        </p:nvSpPr>
        <p:spPr>
          <a:xfrm>
            <a:off x="713140" y="6175210"/>
            <a:ext cx="286813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75698">
              <a:defRPr/>
            </a:pPr>
            <a:r>
              <a:rPr lang="en-US" altLang="en-US" sz="3600" dirty="0">
                <a:latin typeface="Calibri" pitchFamily="34" charset="0"/>
              </a:rPr>
              <a:t> </a:t>
            </a:r>
            <a:r>
              <a:rPr lang="en-US" altLang="en-US" sz="5000" b="1" i="1" dirty="0">
                <a:latin typeface="Calibri" pitchFamily="34" charset="0"/>
              </a:rPr>
              <a:t>Dr. Matabel Odin Odiaga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1  </a:t>
            </a:r>
            <a:r>
              <a:rPr lang="en-US" altLang="en-US" sz="5000" b="1" i="1" dirty="0">
                <a:latin typeface="Calibri" pitchFamily="34" charset="0"/>
              </a:rPr>
              <a:t>, Dr. Kanana </a:t>
            </a:r>
            <a:r>
              <a:rPr lang="en-US" altLang="en-US" sz="5000" b="1" i="1" dirty="0" err="1">
                <a:latin typeface="Calibri" pitchFamily="34" charset="0"/>
              </a:rPr>
              <a:t>Kimonye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2</a:t>
            </a:r>
            <a:r>
              <a:rPr lang="en-US" altLang="en-US" sz="5000" b="1" i="1" dirty="0">
                <a:latin typeface="Calibri" pitchFamily="34" charset="0"/>
              </a:rPr>
              <a:t> Dr. Kadondi </a:t>
            </a:r>
            <a:r>
              <a:rPr lang="en-US" altLang="en-US" sz="5000" b="1" i="1" dirty="0" err="1">
                <a:latin typeface="Calibri" pitchFamily="34" charset="0"/>
              </a:rPr>
              <a:t>Kasera</a:t>
            </a:r>
            <a:r>
              <a:rPr lang="en-GB" altLang="en-US" sz="4800" b="1" i="1" baseline="30000" dirty="0">
                <a:solidFill>
                  <a:sysClr val="windowText" lastClr="000000"/>
                </a:solidFill>
                <a:latin typeface="Calibri" pitchFamily="34" charset="0"/>
              </a:rPr>
              <a:t>3</a:t>
            </a:r>
            <a:endParaRPr lang="en-US" altLang="en-US" sz="5000" b="1" i="1" dirty="0">
              <a:latin typeface="Calibri" pitchFamily="34" charset="0"/>
            </a:endParaRPr>
          </a:p>
          <a:p>
            <a:pPr algn="ctr" defTabSz="1475698">
              <a:defRPr/>
            </a:pP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Department of Mathematics, Statistics and Actuarial Science, Namibia University of Science and Technology, Windhoek, Namibia 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:Kenya National Public Health Institute, Nairobi, Kenya 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Tackling Deadly Diseases in Africa Programme 2 (TDDAP2), Nairobi, Kenya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556265-D459-5B43-AE8F-69EBBF09767B}"/>
              </a:ext>
            </a:extLst>
          </p:cNvPr>
          <p:cNvSpPr/>
          <p:nvPr/>
        </p:nvSpPr>
        <p:spPr>
          <a:xfrm>
            <a:off x="416587" y="8202552"/>
            <a:ext cx="29421163" cy="3754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Cholera remains recurrent in Kenya </a:t>
            </a:r>
            <a:r>
              <a:rPr lang="en-US" altLang="en-US" sz="3800" b="1" dirty="0">
                <a:solidFill>
                  <a:srgbClr val="000000"/>
                </a:solidFill>
                <a:latin typeface="Arial" charset="0"/>
              </a:rPr>
              <a:t>(every 5–7 years</a:t>
            </a: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), concentrated in vulnerable hotspots; response is guided by NMCEP (2022–2030) and operationalized through PAMI (2024), </a:t>
            </a:r>
            <a:r>
              <a:rPr lang="en-US" altLang="en-US" sz="3800">
                <a:solidFill>
                  <a:srgbClr val="000000"/>
                </a:solidFill>
                <a:latin typeface="Arial" charset="0"/>
              </a:rPr>
              <a:t>which identified </a:t>
            </a: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107 hotspot sub-counties (~40% population) to strengthen surveillance and outbreak response</a:t>
            </a:r>
          </a:p>
          <a:p>
            <a:pPr algn="just"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Surveillance depends on transporting samples to laboratories, but current systems are ad hoc and fragmented, causing delays and inefficiencies, with limited evidence on the </a:t>
            </a:r>
            <a:r>
              <a:rPr lang="en-US" altLang="en-US" sz="3800" b="1" dirty="0">
                <a:solidFill>
                  <a:srgbClr val="000000"/>
                </a:solidFill>
                <a:latin typeface="Arial" charset="0"/>
              </a:rPr>
              <a:t>cost-effectiveness</a:t>
            </a: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 and sustainability of alternative transport models.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D480FE1-7330-1E44-8B99-01447B564B99}"/>
              </a:ext>
            </a:extLst>
          </p:cNvPr>
          <p:cNvSpPr/>
          <p:nvPr/>
        </p:nvSpPr>
        <p:spPr>
          <a:xfrm>
            <a:off x="427024" y="12671711"/>
            <a:ext cx="2945733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To evaluate the cost-effectiveness of alternative cholera sample transport models and identify the most efficient and sustainable strategy</a:t>
            </a:r>
            <a:endParaRPr lang="en-US" altLang="en-US" sz="3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AE9D7E-5A29-0747-B921-FFF892DDEA79}"/>
              </a:ext>
            </a:extLst>
          </p:cNvPr>
          <p:cNvSpPr/>
          <p:nvPr/>
        </p:nvSpPr>
        <p:spPr>
          <a:xfrm>
            <a:off x="318608" y="15335084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AREA: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107 </a:t>
            </a:r>
            <a:r>
              <a:rPr lang="en-GB" altLang="en-US" sz="4800" b="1" dirty="0">
                <a:latin typeface="Calibri" pitchFamily="34" charset="0"/>
                <a:cs typeface="Arial" panose="020B0604020202020204" pitchFamily="34" charset="0"/>
              </a:rPr>
              <a:t>PAMI sub-counties</a:t>
            </a:r>
            <a:r>
              <a:rPr lang="en-GB" altLang="en-US" sz="4800" b="1" dirty="0">
                <a:latin typeface="Calibri" pitchFamily="34" charset="0"/>
              </a:rPr>
              <a:t>, Kenya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66A1F9-A750-B647-A3A4-780C0D267370}"/>
              </a:ext>
            </a:extLst>
          </p:cNvPr>
          <p:cNvSpPr/>
          <p:nvPr/>
        </p:nvSpPr>
        <p:spPr>
          <a:xfrm>
            <a:off x="12064165" y="15309210"/>
            <a:ext cx="177975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A58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DESIGN AND SCOPE</a:t>
            </a:r>
          </a:p>
          <a:p>
            <a:r>
              <a:rPr lang="en-GB" altLang="en-US" sz="4800" b="1" dirty="0">
                <a:latin typeface="Calibri" pitchFamily="34" charset="0"/>
              </a:rPr>
              <a:t>  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Model structure                          Transport Strategies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167F3A-5285-DD43-9358-2E3B8B85AB3D}"/>
              </a:ext>
            </a:extLst>
          </p:cNvPr>
          <p:cNvSpPr/>
          <p:nvPr/>
        </p:nvSpPr>
        <p:spPr>
          <a:xfrm>
            <a:off x="282437" y="24581654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B2887F-2942-5D48-B5A6-B5CD27AAD8F8}"/>
              </a:ext>
            </a:extLst>
          </p:cNvPr>
          <p:cNvSpPr/>
          <p:nvPr/>
        </p:nvSpPr>
        <p:spPr>
          <a:xfrm>
            <a:off x="380416" y="13806025"/>
            <a:ext cx="29457334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METHODOLOGY:</a:t>
            </a:r>
            <a:r>
              <a:rPr lang="en-GB" alt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800" b="1" dirty="0">
                <a:latin typeface="Arial" panose="020B0604020202020204" pitchFamily="34" charset="0"/>
                <a:cs typeface="Arial" panose="020B0604020202020204" pitchFamily="34" charset="0"/>
              </a:rPr>
              <a:t>Stratified Cost-effectiveness Analysis (CEA)</a:t>
            </a:r>
          </a:p>
          <a:p>
            <a:pPr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Healthcare system perspective; 10-year horizon; 3% discount rate; base year 2025; stratified by transport accessibility and complexity; primary and secondary cost and outcome data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EBF936-8869-B746-B8F7-6F4DE1419E00}"/>
              </a:ext>
            </a:extLst>
          </p:cNvPr>
          <p:cNvSpPr/>
          <p:nvPr/>
        </p:nvSpPr>
        <p:spPr>
          <a:xfrm>
            <a:off x="243540" y="23576456"/>
            <a:ext cx="30010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ANALYSIS:</a:t>
            </a:r>
            <a:r>
              <a:rPr lang="en-GB" alt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Incremental Cost Effectiveness Ratios (ICER), Incremental Net Monetary Benefit (INMB), Sensitivity, Equity &amp; Sustainability Analysis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A847F78-81B8-F442-B2A0-BDDC65E08E36}"/>
              </a:ext>
            </a:extLst>
          </p:cNvPr>
          <p:cNvSpPr/>
          <p:nvPr/>
        </p:nvSpPr>
        <p:spPr>
          <a:xfrm>
            <a:off x="243540" y="25205673"/>
            <a:ext cx="5527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8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4DFFEC-A643-7749-8154-FD5056FB712A}"/>
              </a:ext>
            </a:extLst>
          </p:cNvPr>
          <p:cNvSpPr/>
          <p:nvPr/>
        </p:nvSpPr>
        <p:spPr>
          <a:xfrm>
            <a:off x="16286162" y="24723588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DISCUSSION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A701B-D8C9-E747-8748-C06DC331AEB5}"/>
              </a:ext>
            </a:extLst>
          </p:cNvPr>
          <p:cNvSpPr/>
          <p:nvPr/>
        </p:nvSpPr>
        <p:spPr>
          <a:xfrm>
            <a:off x="16099381" y="25615445"/>
            <a:ext cx="139087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ISRS ranked as the most cost-effective strategy ( lowest ICER)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Largest gains in lower-access settings(strata 1 and 2)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Results robust under uncertainty (ISRS maintains dominance)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Dedicated transport offers marginal gains at a substantially higher cost- </a:t>
            </a: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Economically unattractive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Findings align with PAMI objectives of early detection and efficient resource use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7C970A3-670C-AE46-B571-1A67519FEFC9}"/>
              </a:ext>
            </a:extLst>
          </p:cNvPr>
          <p:cNvSpPr/>
          <p:nvPr/>
        </p:nvSpPr>
        <p:spPr>
          <a:xfrm>
            <a:off x="16346781" y="31968701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CONCLUSIONS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643887B-710D-A943-AE42-2F57E9F0CF37}"/>
              </a:ext>
            </a:extLst>
          </p:cNvPr>
          <p:cNvSpPr/>
          <p:nvPr/>
        </p:nvSpPr>
        <p:spPr>
          <a:xfrm>
            <a:off x="15975626" y="32960747"/>
            <a:ext cx="139087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ISRS is 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most cost-effective, equitable, and fiscally sustainable strategy 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for strengthening cholera surveillance.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Supports transition from reactive → structured, integrated transport systems</a:t>
            </a: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Prioritize investments in hard-to-reach areas</a:t>
            </a: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8441FE-3808-3F32-C670-E329A9FBEC01}"/>
              </a:ext>
            </a:extLst>
          </p:cNvPr>
          <p:cNvSpPr/>
          <p:nvPr/>
        </p:nvSpPr>
        <p:spPr>
          <a:xfrm>
            <a:off x="6345272" y="434179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42201A28-FD57-2D86-CF83-8C2EF057C1F8}"/>
              </a:ext>
            </a:extLst>
          </p:cNvPr>
          <p:cNvGrpSpPr/>
          <p:nvPr/>
        </p:nvGrpSpPr>
        <p:grpSpPr>
          <a:xfrm>
            <a:off x="19017935" y="662018"/>
            <a:ext cx="3633626" cy="1262739"/>
            <a:chOff x="0" y="0"/>
            <a:chExt cx="4844835" cy="16836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2DBE002-3106-865C-5FCD-79351822418C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" name="Group 8">
              <a:extLst>
                <a:ext uri="{FF2B5EF4-FFF2-40B4-BE49-F238E27FC236}">
                  <a16:creationId xmlns:a16="http://schemas.microsoft.com/office/drawing/2014/main" id="{A1722B70-F2B5-731E-F77B-D6BD6356D1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BC7351D7-875C-B270-8B24-CC737CC918B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10">
              <a:extLst>
                <a:ext uri="{FF2B5EF4-FFF2-40B4-BE49-F238E27FC236}">
                  <a16:creationId xmlns:a16="http://schemas.microsoft.com/office/drawing/2014/main" id="{5A2F5EF2-52DA-1982-B39A-8620D69BFA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id="{A89586FA-2BD8-1A09-0F59-AA4AE146395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75EF1FF3-A05D-8182-8B59-404D4DA184B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id="{CB7DD27F-FAEB-B7DD-5694-407FA0826D4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id="{A4ACA5EB-F3DC-EC90-89FF-EC278D1ABC2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" name="Group 15">
              <a:extLst>
                <a:ext uri="{FF2B5EF4-FFF2-40B4-BE49-F238E27FC236}">
                  <a16:creationId xmlns:a16="http://schemas.microsoft.com/office/drawing/2014/main" id="{6706C7F5-4B2B-CA14-2DCB-95F8E73C1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76" name="Freeform 16">
                <a:extLst>
                  <a:ext uri="{FF2B5EF4-FFF2-40B4-BE49-F238E27FC236}">
                    <a16:creationId xmlns:a16="http://schemas.microsoft.com/office/drawing/2014/main" id="{316E2FF9-35FC-DC15-97E3-09ACBA6F186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17">
                <a:extLst>
                  <a:ext uri="{FF2B5EF4-FFF2-40B4-BE49-F238E27FC236}">
                    <a16:creationId xmlns:a16="http://schemas.microsoft.com/office/drawing/2014/main" id="{3B7D9C84-EA03-60FC-2F45-1B7F98EBDBB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18">
                <a:extLst>
                  <a:ext uri="{FF2B5EF4-FFF2-40B4-BE49-F238E27FC236}">
                    <a16:creationId xmlns:a16="http://schemas.microsoft.com/office/drawing/2014/main" id="{0D0CF342-AEEC-4716-979D-DFD035B1BBD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544174CB-2C10-A67F-5442-C868C22347C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20">
                <a:extLst>
                  <a:ext uri="{FF2B5EF4-FFF2-40B4-BE49-F238E27FC236}">
                    <a16:creationId xmlns:a16="http://schemas.microsoft.com/office/drawing/2014/main" id="{2E76422A-57C1-67EA-6111-25026DC215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4" name="Group 21">
              <a:extLst>
                <a:ext uri="{FF2B5EF4-FFF2-40B4-BE49-F238E27FC236}">
                  <a16:creationId xmlns:a16="http://schemas.microsoft.com/office/drawing/2014/main" id="{230986CB-845D-6632-8711-0F058BA89E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B86B2E9D-9546-D774-BFCA-504A2AA8343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CABE7C54-ABD8-94D5-9A18-654ABFECAEAC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84270094-5433-D253-AC8C-A7EE4D8285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7440073-2ECE-B530-EBCD-6FEC1695C03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02536182-C9E7-A189-10B9-576D0FA617E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27">
              <a:extLst>
                <a:ext uri="{FF2B5EF4-FFF2-40B4-BE49-F238E27FC236}">
                  <a16:creationId xmlns:a16="http://schemas.microsoft.com/office/drawing/2014/main" id="{B41D0DF8-9204-0700-B1E8-4C989398A0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61" name="Freeform 28">
                <a:extLst>
                  <a:ext uri="{FF2B5EF4-FFF2-40B4-BE49-F238E27FC236}">
                    <a16:creationId xmlns:a16="http://schemas.microsoft.com/office/drawing/2014/main" id="{BEC62D78-52C3-D5C7-DB7E-5768365F661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04E3B50D-26A7-59EA-D374-23573598FAE3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92585AE6-BF32-1177-651B-FE61D9938DB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93AEA134-2C1F-F5EF-C130-1990D05179D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AFFA3751-FC7C-C30A-59A9-BF2369286A46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C186B2A2-1FE0-CB2A-7395-142E37ABD1C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DB74A592-8952-61D2-A90C-EEFFED6A5C9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5">
                <a:extLst>
                  <a:ext uri="{FF2B5EF4-FFF2-40B4-BE49-F238E27FC236}">
                    <a16:creationId xmlns:a16="http://schemas.microsoft.com/office/drawing/2014/main" id="{19F247F0-5254-6A18-1CB2-4DA458ECB57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224C3D30-A25B-A9B0-9733-9915ACC7904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97E74C5C-B9C8-47A5-3174-EE70D4876EF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7782DFE0-6E82-7054-E35E-6A5FD21F7E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1F74C57D-FB2B-B146-6CB5-43B75967E16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id="{ABE50EF4-2894-820F-8DCB-2BC91660A7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F2B8DF7A-D39F-CBDF-78B8-7F9373D76EA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8DB34A8D-7739-E423-6FF0-345C722B85D5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43">
                <a:extLst>
                  <a:ext uri="{FF2B5EF4-FFF2-40B4-BE49-F238E27FC236}">
                    <a16:creationId xmlns:a16="http://schemas.microsoft.com/office/drawing/2014/main" id="{00085799-966C-EF1D-6105-8E948EC51F3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44">
                <a:extLst>
                  <a:ext uri="{FF2B5EF4-FFF2-40B4-BE49-F238E27FC236}">
                    <a16:creationId xmlns:a16="http://schemas.microsoft.com/office/drawing/2014/main" id="{1E100709-64E8-4F29-14A5-E53CB8A0973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9" name="Group 45">
              <a:extLst>
                <a:ext uri="{FF2B5EF4-FFF2-40B4-BE49-F238E27FC236}">
                  <a16:creationId xmlns:a16="http://schemas.microsoft.com/office/drawing/2014/main" id="{78EC64D8-5C08-01A6-CB3C-446189C82B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0" name="Freeform 46">
                <a:extLst>
                  <a:ext uri="{FF2B5EF4-FFF2-40B4-BE49-F238E27FC236}">
                    <a16:creationId xmlns:a16="http://schemas.microsoft.com/office/drawing/2014/main" id="{937F9FB4-D8C3-B767-292A-C3492387DB9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164D1639-2275-9CAD-1196-AE42B6F7CF2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A888566A-B2F3-786A-65B5-28D84D2BD1B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2C91195D-D122-1095-BE3C-BDB8FCE8659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9" name="Google Shape;67;p1">
            <a:extLst>
              <a:ext uri="{FF2B5EF4-FFF2-40B4-BE49-F238E27FC236}">
                <a16:creationId xmlns:a16="http://schemas.microsoft.com/office/drawing/2014/main" id="{D2D12175-8FB5-7E82-0B03-8E0870BA5747}"/>
              </a:ext>
            </a:extLst>
          </p:cNvPr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60" name="Google Shape;68;p1">
              <a:extLst>
                <a:ext uri="{FF2B5EF4-FFF2-40B4-BE49-F238E27FC236}">
                  <a16:creationId xmlns:a16="http://schemas.microsoft.com/office/drawing/2014/main" id="{206A9337-7EE4-7AEE-40B5-8066215DCF1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Google Shape;69;p1">
              <a:extLst>
                <a:ext uri="{FF2B5EF4-FFF2-40B4-BE49-F238E27FC236}">
                  <a16:creationId xmlns:a16="http://schemas.microsoft.com/office/drawing/2014/main" id="{0F94AAB4-C86C-5D40-0112-4E807CFF064B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70;p1">
            <a:extLst>
              <a:ext uri="{FF2B5EF4-FFF2-40B4-BE49-F238E27FC236}">
                <a16:creationId xmlns:a16="http://schemas.microsoft.com/office/drawing/2014/main" id="{53013C5C-24F7-377B-3EA8-451ACC74001C}"/>
              </a:ext>
            </a:extLst>
          </p:cNvPr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63" name="Google Shape;71;p1">
              <a:extLst>
                <a:ext uri="{FF2B5EF4-FFF2-40B4-BE49-F238E27FC236}">
                  <a16:creationId xmlns:a16="http://schemas.microsoft.com/office/drawing/2014/main" id="{DEC3C555-112B-7835-E906-CD19553703D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Google Shape;72;p1">
              <a:extLst>
                <a:ext uri="{FF2B5EF4-FFF2-40B4-BE49-F238E27FC236}">
                  <a16:creationId xmlns:a16="http://schemas.microsoft.com/office/drawing/2014/main" id="{FEFFB597-3F68-3AB5-0523-D0F3289BC7A8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73;p1">
            <a:extLst>
              <a:ext uri="{FF2B5EF4-FFF2-40B4-BE49-F238E27FC236}">
                <a16:creationId xmlns:a16="http://schemas.microsoft.com/office/drawing/2014/main" id="{E557809A-9BBB-93F8-0265-376D38757D80}"/>
              </a:ext>
            </a:extLst>
          </p:cNvPr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66" name="Google Shape;74;p1">
              <a:extLst>
                <a:ext uri="{FF2B5EF4-FFF2-40B4-BE49-F238E27FC236}">
                  <a16:creationId xmlns:a16="http://schemas.microsoft.com/office/drawing/2014/main" id="{D2291F1F-8F21-A7B6-45CD-D45C1001AF5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Google Shape;75;p1">
              <a:extLst>
                <a:ext uri="{FF2B5EF4-FFF2-40B4-BE49-F238E27FC236}">
                  <a16:creationId xmlns:a16="http://schemas.microsoft.com/office/drawing/2014/main" id="{146FDDC8-951C-3DC5-BCA4-D6F32B6F3145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DB8D577-07F2-50CA-CF41-A76E486C7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03" y="16340283"/>
            <a:ext cx="9898215" cy="6803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A95757-0F36-385A-3110-980170D173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6290" y="16970243"/>
            <a:ext cx="12433858" cy="5709785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1EA4571D-E169-6E1C-71B0-911F139ADD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0521328"/>
              </p:ext>
            </p:extLst>
          </p:nvPr>
        </p:nvGraphicFramePr>
        <p:xfrm>
          <a:off x="20741499" y="16921177"/>
          <a:ext cx="7780820" cy="5873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0947E3B8-5147-00F9-5EFD-3091D281E2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66707" y="26059968"/>
            <a:ext cx="7677947" cy="46387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DEDACE-9C3B-FADC-A730-1ED0626E06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66707" y="31448899"/>
            <a:ext cx="8626985" cy="523198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C8EFC50-F96C-1B4B-D26E-5EB9FBC4D3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07267" y="35359865"/>
            <a:ext cx="3319096" cy="400212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20B6F4-52C0-6465-00E6-D753BED6FC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0103" y="30553208"/>
            <a:ext cx="6203318" cy="434211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3EC3083-5285-2202-E8CD-F1B0A95A7968}"/>
              </a:ext>
            </a:extLst>
          </p:cNvPr>
          <p:cNvSpPr txBox="1"/>
          <p:nvPr/>
        </p:nvSpPr>
        <p:spPr>
          <a:xfrm>
            <a:off x="4104433" y="33028930"/>
            <a:ext cx="232029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Model1= ad hoc</a:t>
            </a:r>
          </a:p>
          <a:p>
            <a:pPr algn="l">
              <a:spcBef>
                <a:spcPts val="100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Model2 = PPP</a:t>
            </a:r>
          </a:p>
          <a:p>
            <a:pPr algn="l">
              <a:spcBef>
                <a:spcPts val="100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Model3= ISRS</a:t>
            </a:r>
          </a:p>
          <a:p>
            <a:pPr algn="l">
              <a:spcBef>
                <a:spcPts val="100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Model4= Dedicated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B8AE8536-7393-1920-1F7E-2E3D9667006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06330" y="26654442"/>
            <a:ext cx="4264665" cy="2569286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35CB98BF-985F-9F46-9664-E1D705B1C0E8}"/>
              </a:ext>
            </a:extLst>
          </p:cNvPr>
          <p:cNvSpPr/>
          <p:nvPr/>
        </p:nvSpPr>
        <p:spPr>
          <a:xfrm>
            <a:off x="1506330" y="29710562"/>
            <a:ext cx="3613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8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4EB8976-612B-E4B6-F028-DA7BEB344496}"/>
              </a:ext>
            </a:extLst>
          </p:cNvPr>
          <p:cNvSpPr/>
          <p:nvPr/>
        </p:nvSpPr>
        <p:spPr>
          <a:xfrm>
            <a:off x="8146560" y="30689540"/>
            <a:ext cx="50702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8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 Analysis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648600A-B9DA-1C45-6824-F45D08E633C9}"/>
              </a:ext>
            </a:extLst>
          </p:cNvPr>
          <p:cNvSpPr/>
          <p:nvPr/>
        </p:nvSpPr>
        <p:spPr>
          <a:xfrm>
            <a:off x="8293185" y="25216435"/>
            <a:ext cx="5527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8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INMB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A66008F-EF8A-2D4A-00F8-FCFA1A3102B1}"/>
              </a:ext>
            </a:extLst>
          </p:cNvPr>
          <p:cNvSpPr/>
          <p:nvPr/>
        </p:nvSpPr>
        <p:spPr>
          <a:xfrm>
            <a:off x="472145" y="34721823"/>
            <a:ext cx="64945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4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 Analysis</a:t>
            </a:r>
          </a:p>
        </p:txBody>
      </p:sp>
      <p:pic>
        <p:nvPicPr>
          <p:cNvPr id="96" name="Picture 8" descr="Namibia University of Science and ...">
            <a:extLst>
              <a:ext uri="{FF2B5EF4-FFF2-40B4-BE49-F238E27FC236}">
                <a16:creationId xmlns:a16="http://schemas.microsoft.com/office/drawing/2014/main" id="{9E368467-4E66-3074-38D6-90347C83D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408" y="726122"/>
            <a:ext cx="905790" cy="100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0" descr="Foreign, Commonwealth and Development ...">
            <a:extLst>
              <a:ext uri="{FF2B5EF4-FFF2-40B4-BE49-F238E27FC236}">
                <a16:creationId xmlns:a16="http://schemas.microsoft.com/office/drawing/2014/main" id="{AE899D09-B838-4318-0111-67915F05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093" y="28956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 descr="Global Health &amp; Pandemic Intelligence ...">
            <a:extLst>
              <a:ext uri="{FF2B5EF4-FFF2-40B4-BE49-F238E27FC236}">
                <a16:creationId xmlns:a16="http://schemas.microsoft.com/office/drawing/2014/main" id="{77F732F1-1F2E-A58C-FA1B-03DBA77A31A1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464" b="38825"/>
          <a:stretch>
            <a:fillRect/>
          </a:stretch>
        </p:blipFill>
        <p:spPr bwMode="auto">
          <a:xfrm>
            <a:off x="24997307" y="682056"/>
            <a:ext cx="1433830" cy="11887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449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16302</TotalTime>
  <Words>389</Words>
  <Application>Microsoft Office PowerPoint</Application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Zelha Fitness</cp:lastModifiedBy>
  <cp:revision>155</cp:revision>
  <cp:lastPrinted>2019-07-13T17:59:30Z</cp:lastPrinted>
  <dcterms:created xsi:type="dcterms:W3CDTF">2018-08-09T14:20:14Z</dcterms:created>
  <dcterms:modified xsi:type="dcterms:W3CDTF">2026-04-27T21:16:57Z</dcterms:modified>
</cp:coreProperties>
</file>